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63" d="100"/>
          <a:sy n="163" d="100"/>
        </p:scale>
        <p:origin x="222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506B3-5BA8-4CF7-997E-FC97844DF23B}" type="datetimeFigureOut">
              <a:rPr lang="ko-KR" altLang="en-US" smtClean="0"/>
              <a:t>2021-03-26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56EEC-AAD8-43E9-AB9B-B6EA3C6F71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820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506B3-5BA8-4CF7-997E-FC97844DF23B}" type="datetimeFigureOut">
              <a:rPr lang="ko-KR" altLang="en-US" smtClean="0"/>
              <a:t>2021-03-26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56EEC-AAD8-43E9-AB9B-B6EA3C6F71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7146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506B3-5BA8-4CF7-997E-FC97844DF23B}" type="datetimeFigureOut">
              <a:rPr lang="ko-KR" altLang="en-US" smtClean="0"/>
              <a:t>2021-03-26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56EEC-AAD8-43E9-AB9B-B6EA3C6F71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4744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506B3-5BA8-4CF7-997E-FC97844DF23B}" type="datetimeFigureOut">
              <a:rPr lang="ko-KR" altLang="en-US" smtClean="0"/>
              <a:t>2021-03-26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56EEC-AAD8-43E9-AB9B-B6EA3C6F71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4743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506B3-5BA8-4CF7-997E-FC97844DF23B}" type="datetimeFigureOut">
              <a:rPr lang="ko-KR" altLang="en-US" smtClean="0"/>
              <a:t>2021-03-26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56EEC-AAD8-43E9-AB9B-B6EA3C6F71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6482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506B3-5BA8-4CF7-997E-FC97844DF23B}" type="datetimeFigureOut">
              <a:rPr lang="ko-KR" altLang="en-US" smtClean="0"/>
              <a:t>2021-03-26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56EEC-AAD8-43E9-AB9B-B6EA3C6F71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6511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506B3-5BA8-4CF7-997E-FC97844DF23B}" type="datetimeFigureOut">
              <a:rPr lang="ko-KR" altLang="en-US" smtClean="0"/>
              <a:t>2021-03-26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56EEC-AAD8-43E9-AB9B-B6EA3C6F71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3034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506B3-5BA8-4CF7-997E-FC97844DF23B}" type="datetimeFigureOut">
              <a:rPr lang="ko-KR" altLang="en-US" smtClean="0"/>
              <a:t>2021-03-26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56EEC-AAD8-43E9-AB9B-B6EA3C6F71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2444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506B3-5BA8-4CF7-997E-FC97844DF23B}" type="datetimeFigureOut">
              <a:rPr lang="ko-KR" altLang="en-US" smtClean="0"/>
              <a:t>2021-03-26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56EEC-AAD8-43E9-AB9B-B6EA3C6F71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2395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506B3-5BA8-4CF7-997E-FC97844DF23B}" type="datetimeFigureOut">
              <a:rPr lang="ko-KR" altLang="en-US" smtClean="0"/>
              <a:t>2021-03-26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56EEC-AAD8-43E9-AB9B-B6EA3C6F71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6742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506B3-5BA8-4CF7-997E-FC97844DF23B}" type="datetimeFigureOut">
              <a:rPr lang="ko-KR" altLang="en-US" smtClean="0"/>
              <a:t>2021-03-26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56EEC-AAD8-43E9-AB9B-B6EA3C6F71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120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D506B3-5BA8-4CF7-997E-FC97844DF23B}" type="datetimeFigureOut">
              <a:rPr lang="ko-KR" altLang="en-US" smtClean="0"/>
              <a:t>2021-03-26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756EEC-AAD8-43E9-AB9B-B6EA3C6F71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3756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6541095"/>
              </p:ext>
            </p:extLst>
          </p:nvPr>
        </p:nvGraphicFramePr>
        <p:xfrm>
          <a:off x="1419438" y="373436"/>
          <a:ext cx="10121532" cy="62549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73844">
                  <a:extLst>
                    <a:ext uri="{9D8B030D-6E8A-4147-A177-3AD203B41FA5}">
                      <a16:colId xmlns:a16="http://schemas.microsoft.com/office/drawing/2014/main" val="1444617038"/>
                    </a:ext>
                  </a:extLst>
                </a:gridCol>
                <a:gridCol w="3373844">
                  <a:extLst>
                    <a:ext uri="{9D8B030D-6E8A-4147-A177-3AD203B41FA5}">
                      <a16:colId xmlns:a16="http://schemas.microsoft.com/office/drawing/2014/main" val="911281315"/>
                    </a:ext>
                  </a:extLst>
                </a:gridCol>
                <a:gridCol w="3373844">
                  <a:extLst>
                    <a:ext uri="{9D8B030D-6E8A-4147-A177-3AD203B41FA5}">
                      <a16:colId xmlns:a16="http://schemas.microsoft.com/office/drawing/2014/main" val="2547493634"/>
                    </a:ext>
                  </a:extLst>
                </a:gridCol>
              </a:tblGrid>
              <a:tr h="445702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안드로이드에서 무선인터넷 연결 방법</a:t>
                      </a:r>
                      <a:endParaRPr lang="ko-KR" altLang="en-US" sz="1600" b="1" dirty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091070"/>
                  </a:ext>
                </a:extLst>
              </a:tr>
              <a:tr h="4764916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282859"/>
                  </a:ext>
                </a:extLst>
              </a:tr>
              <a:tr h="104431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1. </a:t>
                      </a:r>
                      <a:r>
                        <a:rPr lang="ko-KR" altLang="en-US" sz="1200" dirty="0" err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무선랜</a:t>
                      </a:r>
                      <a:r>
                        <a:rPr lang="ko-KR" altLang="en-US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 목록에서 </a:t>
                      </a:r>
                      <a:r>
                        <a:rPr lang="en-US" altLang="ko-KR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‘KNU</a:t>
                      </a:r>
                      <a:r>
                        <a:rPr lang="en-US" altLang="ko-KR" sz="1200" baseline="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 WiFi6’</a:t>
                      </a:r>
                      <a:r>
                        <a:rPr lang="ko-KR" altLang="en-US" sz="1200" baseline="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를 선택한다</a:t>
                      </a:r>
                      <a:r>
                        <a:rPr lang="en-US" altLang="ko-KR" sz="1200" baseline="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.</a:t>
                      </a:r>
                      <a:endParaRPr lang="ko-KR" altLang="en-US" sz="1200" dirty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2. ID</a:t>
                      </a:r>
                      <a:r>
                        <a:rPr lang="ko-KR" altLang="en-US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에 </a:t>
                      </a:r>
                      <a:r>
                        <a:rPr lang="ko-KR" altLang="en-US" sz="1200" dirty="0" err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포털시스템</a:t>
                      </a:r>
                      <a:r>
                        <a:rPr lang="ko-KR" altLang="en-US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ID(</a:t>
                      </a:r>
                      <a:r>
                        <a:rPr lang="ko-KR" altLang="en-US" sz="1200" dirty="0" err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사번</a:t>
                      </a:r>
                      <a:r>
                        <a:rPr lang="en-US" altLang="ko-KR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), </a:t>
                      </a:r>
                      <a:r>
                        <a:rPr lang="ko-KR" altLang="en-US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비밀번호에 </a:t>
                      </a:r>
                      <a:r>
                        <a:rPr lang="ko-KR" altLang="en-US" sz="1200" dirty="0" err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포털시스템</a:t>
                      </a:r>
                      <a:r>
                        <a:rPr lang="ko-KR" altLang="en-US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 비밀번호</a:t>
                      </a:r>
                      <a:r>
                        <a:rPr lang="en-US" altLang="ko-KR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,</a:t>
                      </a:r>
                      <a:r>
                        <a:rPr lang="ko-KR" altLang="en-US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CA</a:t>
                      </a:r>
                      <a:r>
                        <a:rPr lang="ko-KR" altLang="en-US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인증서는 </a:t>
                      </a:r>
                      <a:r>
                        <a:rPr lang="en-US" altLang="ko-KR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‘</a:t>
                      </a:r>
                      <a:r>
                        <a:rPr lang="ko-KR" altLang="en-US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인증 안 함</a:t>
                      </a:r>
                      <a:r>
                        <a:rPr lang="en-US" altLang="ko-KR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‘</a:t>
                      </a:r>
                      <a:r>
                        <a:rPr lang="ko-KR" altLang="en-US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을 선택 후 연결한다</a:t>
                      </a:r>
                      <a:r>
                        <a:rPr lang="en-US" altLang="ko-KR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.</a:t>
                      </a:r>
                      <a:endParaRPr lang="ko-KR" altLang="en-US" sz="1200" dirty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3. KNU WiFi6</a:t>
                      </a:r>
                      <a:r>
                        <a:rPr lang="ko-KR" altLang="en-US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에 연결됨을 확인한다</a:t>
                      </a:r>
                      <a:r>
                        <a:rPr lang="en-US" altLang="ko-KR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.</a:t>
                      </a:r>
                      <a:endParaRPr lang="ko-KR" altLang="en-US" sz="1200" dirty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5610942"/>
                  </a:ext>
                </a:extLst>
              </a:tr>
            </a:tbl>
          </a:graphicData>
        </a:graphic>
      </p:graphicFrame>
      <p:grpSp>
        <p:nvGrpSpPr>
          <p:cNvPr id="15" name="그룹 14"/>
          <p:cNvGrpSpPr/>
          <p:nvPr/>
        </p:nvGrpSpPr>
        <p:grpSpPr>
          <a:xfrm>
            <a:off x="1783121" y="1207372"/>
            <a:ext cx="2475094" cy="4243526"/>
            <a:chOff x="1667707" y="532661"/>
            <a:chExt cx="2475094" cy="4243526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142" b="18707"/>
            <a:stretch/>
          </p:blipFill>
          <p:spPr>
            <a:xfrm>
              <a:off x="1667707" y="532661"/>
              <a:ext cx="2475094" cy="4243526"/>
            </a:xfrm>
            <a:prstGeom prst="rect">
              <a:avLst/>
            </a:prstGeom>
          </p:spPr>
        </p:pic>
        <p:sp>
          <p:nvSpPr>
            <p:cNvPr id="6" name="직사각형 5"/>
            <p:cNvSpPr/>
            <p:nvPr/>
          </p:nvSpPr>
          <p:spPr>
            <a:xfrm>
              <a:off x="1722268" y="3977196"/>
              <a:ext cx="2352582" cy="355107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5225946" y="1117905"/>
            <a:ext cx="2476500" cy="4248150"/>
            <a:chOff x="5110532" y="443194"/>
            <a:chExt cx="2476500" cy="4248150"/>
          </a:xfrm>
        </p:grpSpPr>
        <p:pic>
          <p:nvPicPr>
            <p:cNvPr id="9" name="그림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10532" y="443194"/>
              <a:ext cx="2476500" cy="4248150"/>
            </a:xfrm>
            <a:prstGeom prst="rect">
              <a:avLst/>
            </a:prstGeom>
          </p:spPr>
        </p:pic>
        <p:sp>
          <p:nvSpPr>
            <p:cNvPr id="7" name="직사각형 6"/>
            <p:cNvSpPr/>
            <p:nvPr/>
          </p:nvSpPr>
          <p:spPr>
            <a:xfrm>
              <a:off x="5243265" y="1329837"/>
              <a:ext cx="1938217" cy="291574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 err="1" smtClean="0">
                  <a:solidFill>
                    <a:srgbClr val="FF0000"/>
                  </a:solidFill>
                </a:rPr>
                <a:t>포털시스템</a:t>
              </a:r>
              <a:r>
                <a:rPr lang="ko-KR" altLang="en-US" sz="1400" dirty="0" smtClean="0">
                  <a:solidFill>
                    <a:srgbClr val="FF0000"/>
                  </a:solidFill>
                </a:rPr>
                <a:t> </a:t>
              </a:r>
              <a:r>
                <a:rPr lang="en-US" altLang="ko-KR" sz="1400" dirty="0" smtClean="0">
                  <a:solidFill>
                    <a:srgbClr val="FF0000"/>
                  </a:solidFill>
                </a:rPr>
                <a:t>ID</a:t>
              </a:r>
              <a:endParaRPr lang="ko-KR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5243265" y="2189155"/>
              <a:ext cx="1938217" cy="271241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 err="1" smtClean="0">
                  <a:solidFill>
                    <a:srgbClr val="FF0000"/>
                  </a:solidFill>
                </a:rPr>
                <a:t>포털시스템</a:t>
              </a:r>
              <a:r>
                <a:rPr lang="ko-KR" altLang="en-US" sz="1400" dirty="0" smtClean="0">
                  <a:solidFill>
                    <a:srgbClr val="FF0000"/>
                  </a:solidFill>
                </a:rPr>
                <a:t> 비밀번호</a:t>
              </a:r>
              <a:endParaRPr lang="ko-KR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5212421" y="3318235"/>
              <a:ext cx="1262052" cy="299567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5717756" y="4305670"/>
              <a:ext cx="1262052" cy="239697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0" b="17316"/>
          <a:stretch/>
        </p:blipFill>
        <p:spPr>
          <a:xfrm>
            <a:off x="8687868" y="1117905"/>
            <a:ext cx="2413012" cy="424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169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5919328"/>
              </p:ext>
            </p:extLst>
          </p:nvPr>
        </p:nvGraphicFramePr>
        <p:xfrm>
          <a:off x="1419438" y="373436"/>
          <a:ext cx="10121532" cy="62549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73844">
                  <a:extLst>
                    <a:ext uri="{9D8B030D-6E8A-4147-A177-3AD203B41FA5}">
                      <a16:colId xmlns:a16="http://schemas.microsoft.com/office/drawing/2014/main" val="1444617038"/>
                    </a:ext>
                  </a:extLst>
                </a:gridCol>
                <a:gridCol w="3373844">
                  <a:extLst>
                    <a:ext uri="{9D8B030D-6E8A-4147-A177-3AD203B41FA5}">
                      <a16:colId xmlns:a16="http://schemas.microsoft.com/office/drawing/2014/main" val="911281315"/>
                    </a:ext>
                  </a:extLst>
                </a:gridCol>
                <a:gridCol w="3373844">
                  <a:extLst>
                    <a:ext uri="{9D8B030D-6E8A-4147-A177-3AD203B41FA5}">
                      <a16:colId xmlns:a16="http://schemas.microsoft.com/office/drawing/2014/main" val="2547493634"/>
                    </a:ext>
                  </a:extLst>
                </a:gridCol>
              </a:tblGrid>
              <a:tr h="445702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IOS</a:t>
                      </a:r>
                      <a:r>
                        <a:rPr lang="ko-KR" altLang="en-US" sz="1600" b="1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에서 무선인터넷 연결 방법</a:t>
                      </a:r>
                      <a:endParaRPr lang="ko-KR" altLang="en-US" sz="1600" b="1" dirty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091070"/>
                  </a:ext>
                </a:extLst>
              </a:tr>
              <a:tr h="4764916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282859"/>
                  </a:ext>
                </a:extLst>
              </a:tr>
              <a:tr h="104431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1. </a:t>
                      </a:r>
                      <a:r>
                        <a:rPr lang="ko-KR" altLang="en-US" sz="1200" dirty="0" err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무선랜</a:t>
                      </a:r>
                      <a:r>
                        <a:rPr lang="ko-KR" altLang="en-US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 목록에서 </a:t>
                      </a:r>
                      <a:r>
                        <a:rPr lang="en-US" altLang="ko-KR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‘KNU</a:t>
                      </a:r>
                      <a:r>
                        <a:rPr lang="en-US" altLang="ko-KR" sz="1200" baseline="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 WiFi6’</a:t>
                      </a:r>
                      <a:r>
                        <a:rPr lang="ko-KR" altLang="en-US" sz="1200" baseline="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를 선택한다</a:t>
                      </a:r>
                      <a:r>
                        <a:rPr lang="en-US" altLang="ko-KR" sz="1200" baseline="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.</a:t>
                      </a:r>
                      <a:endParaRPr lang="ko-KR" altLang="en-US" sz="1200" dirty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2. </a:t>
                      </a:r>
                      <a:r>
                        <a:rPr lang="ko-KR" altLang="en-US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사용자 이름에 </a:t>
                      </a:r>
                      <a:r>
                        <a:rPr lang="ko-KR" altLang="en-US" sz="1200" dirty="0" err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포털시스템</a:t>
                      </a:r>
                      <a:r>
                        <a:rPr lang="ko-KR" altLang="en-US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ID(</a:t>
                      </a:r>
                      <a:r>
                        <a:rPr lang="ko-KR" altLang="en-US" sz="1200" dirty="0" err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사번</a:t>
                      </a:r>
                      <a:r>
                        <a:rPr lang="en-US" altLang="ko-KR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), </a:t>
                      </a:r>
                      <a:r>
                        <a:rPr lang="ko-KR" altLang="en-US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암호에 </a:t>
                      </a:r>
                      <a:r>
                        <a:rPr lang="ko-KR" altLang="en-US" sz="1200" dirty="0" err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포털시스템</a:t>
                      </a:r>
                      <a:r>
                        <a:rPr lang="ko-KR" altLang="en-US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 비밀번호를 입력 후 연결한다</a:t>
                      </a:r>
                      <a:r>
                        <a:rPr lang="en-US" altLang="ko-KR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.</a:t>
                      </a:r>
                      <a:endParaRPr lang="ko-KR" altLang="en-US" sz="1200" dirty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3. </a:t>
                      </a:r>
                      <a:r>
                        <a:rPr lang="ko-KR" altLang="en-US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인증서에서 신뢰를 선택하고 </a:t>
                      </a:r>
                      <a:r>
                        <a:rPr lang="en-US" altLang="ko-KR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KNU WiFi6</a:t>
                      </a:r>
                      <a:r>
                        <a:rPr lang="ko-KR" altLang="en-US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에 연결됨을 확인한다</a:t>
                      </a:r>
                      <a:r>
                        <a:rPr lang="en-US" altLang="ko-KR" sz="1200" dirty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.</a:t>
                      </a:r>
                      <a:endParaRPr lang="ko-KR" altLang="en-US" sz="1200" dirty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5610942"/>
                  </a:ext>
                </a:extLst>
              </a:tr>
            </a:tbl>
          </a:graphicData>
        </a:graphic>
      </p:graphicFrame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6" b="55464"/>
          <a:stretch/>
        </p:blipFill>
        <p:spPr>
          <a:xfrm>
            <a:off x="8543113" y="3500900"/>
            <a:ext cx="2678606" cy="1958131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25" name="그룹 24"/>
          <p:cNvGrpSpPr/>
          <p:nvPr/>
        </p:nvGrpSpPr>
        <p:grpSpPr>
          <a:xfrm>
            <a:off x="1873987" y="1091893"/>
            <a:ext cx="2314292" cy="3963168"/>
            <a:chOff x="1873987" y="1091893"/>
            <a:chExt cx="2314292" cy="3963168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722"/>
            <a:stretch/>
          </p:blipFill>
          <p:spPr>
            <a:xfrm>
              <a:off x="1873987" y="1091893"/>
              <a:ext cx="2314292" cy="396316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1" name="직사각형 20"/>
            <p:cNvSpPr/>
            <p:nvPr/>
          </p:nvSpPr>
          <p:spPr>
            <a:xfrm>
              <a:off x="1873987" y="4020312"/>
              <a:ext cx="2314292" cy="306592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5366629" y="1091893"/>
            <a:ext cx="2317359" cy="3963168"/>
            <a:chOff x="5366629" y="1091893"/>
            <a:chExt cx="2317359" cy="3963168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848"/>
            <a:stretch/>
          </p:blipFill>
          <p:spPr>
            <a:xfrm>
              <a:off x="5366629" y="1091893"/>
              <a:ext cx="2317359" cy="396316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9" name="직사각형 18"/>
            <p:cNvSpPr/>
            <p:nvPr/>
          </p:nvSpPr>
          <p:spPr>
            <a:xfrm>
              <a:off x="5366629" y="1978259"/>
              <a:ext cx="2289078" cy="257453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 smtClean="0">
                  <a:solidFill>
                    <a:srgbClr val="FF0000"/>
                  </a:solidFill>
                </a:rPr>
                <a:t>             </a:t>
              </a:r>
              <a:r>
                <a:rPr lang="ko-KR" altLang="en-US" sz="1200" dirty="0" err="1" smtClean="0">
                  <a:solidFill>
                    <a:srgbClr val="FF0000"/>
                  </a:solidFill>
                </a:rPr>
                <a:t>포털시스템</a:t>
              </a:r>
              <a:r>
                <a:rPr lang="ko-KR" altLang="en-US" sz="1200" dirty="0" smtClean="0">
                  <a:solidFill>
                    <a:srgbClr val="FF0000"/>
                  </a:solidFill>
                </a:rPr>
                <a:t> </a:t>
              </a:r>
              <a:r>
                <a:rPr lang="en-US" altLang="ko-KR" sz="1200" dirty="0" smtClean="0">
                  <a:solidFill>
                    <a:srgbClr val="FF0000"/>
                  </a:solidFill>
                </a:rPr>
                <a:t>ID</a:t>
              </a:r>
              <a:endParaRPr lang="ko-KR" altLang="en-US" sz="1200" dirty="0">
                <a:solidFill>
                  <a:srgbClr val="FF0000"/>
                </a:solidFill>
              </a:endParaRPr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5366629" y="2309567"/>
              <a:ext cx="2289078" cy="240159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 smtClean="0">
                  <a:solidFill>
                    <a:srgbClr val="FF0000"/>
                  </a:solidFill>
                </a:rPr>
                <a:t>     </a:t>
              </a:r>
              <a:r>
                <a:rPr lang="ko-KR" altLang="en-US" sz="1200" dirty="0" err="1" smtClean="0">
                  <a:solidFill>
                    <a:srgbClr val="FF0000"/>
                  </a:solidFill>
                </a:rPr>
                <a:t>포털시스템</a:t>
              </a:r>
              <a:r>
                <a:rPr lang="ko-KR" altLang="en-US" sz="1200" dirty="0" smtClean="0">
                  <a:solidFill>
                    <a:srgbClr val="FF0000"/>
                  </a:solidFill>
                </a:rPr>
                <a:t> 비밀번호</a:t>
              </a:r>
              <a:endParaRPr lang="ko-KR" altLang="en-US" sz="1200" dirty="0">
                <a:solidFill>
                  <a:srgbClr val="FF0000"/>
                </a:solidFill>
              </a:endParaRPr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7259897" y="1404802"/>
              <a:ext cx="424091" cy="320304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8543113" y="1091893"/>
            <a:ext cx="2678606" cy="2141501"/>
            <a:chOff x="8543113" y="1091893"/>
            <a:chExt cx="2678606" cy="2141501"/>
          </a:xfrm>
        </p:grpSpPr>
        <p:pic>
          <p:nvPicPr>
            <p:cNvPr id="16" name="그림 15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00" b="51152"/>
            <a:stretch/>
          </p:blipFill>
          <p:spPr>
            <a:xfrm>
              <a:off x="8543113" y="1091893"/>
              <a:ext cx="2678606" cy="214150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3" name="직사각형 22"/>
            <p:cNvSpPr/>
            <p:nvPr/>
          </p:nvSpPr>
          <p:spPr>
            <a:xfrm>
              <a:off x="10749834" y="1198967"/>
              <a:ext cx="462458" cy="355107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0024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4979699"/>
              </p:ext>
            </p:extLst>
          </p:nvPr>
        </p:nvGraphicFramePr>
        <p:xfrm>
          <a:off x="1419438" y="373436"/>
          <a:ext cx="10121532" cy="62549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73844">
                  <a:extLst>
                    <a:ext uri="{9D8B030D-6E8A-4147-A177-3AD203B41FA5}">
                      <a16:colId xmlns:a16="http://schemas.microsoft.com/office/drawing/2014/main" val="1444617038"/>
                    </a:ext>
                  </a:extLst>
                </a:gridCol>
                <a:gridCol w="3373844">
                  <a:extLst>
                    <a:ext uri="{9D8B030D-6E8A-4147-A177-3AD203B41FA5}">
                      <a16:colId xmlns:a16="http://schemas.microsoft.com/office/drawing/2014/main" val="911281315"/>
                    </a:ext>
                  </a:extLst>
                </a:gridCol>
                <a:gridCol w="3373844">
                  <a:extLst>
                    <a:ext uri="{9D8B030D-6E8A-4147-A177-3AD203B41FA5}">
                      <a16:colId xmlns:a16="http://schemas.microsoft.com/office/drawing/2014/main" val="2547493634"/>
                    </a:ext>
                  </a:extLst>
                </a:gridCol>
              </a:tblGrid>
              <a:tr h="445702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  <a:cs typeface="+mn-cs"/>
                        </a:rPr>
                        <a:t>Windows</a:t>
                      </a:r>
                      <a:r>
                        <a:rPr lang="ko-KR" altLang="en-US" sz="1600" b="1" kern="12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  <a:cs typeface="+mn-cs"/>
                        </a:rPr>
                        <a:t>에서 무선인터넷 연결 방법</a:t>
                      </a:r>
                      <a:endParaRPr lang="ko-KR" altLang="en-US" sz="1600" b="1" kern="1200" dirty="0">
                        <a:solidFill>
                          <a:schemeClr val="tx1"/>
                        </a:solidFill>
                        <a:latin typeface="굴림체" panose="020B0609000101010101" pitchFamily="49" charset="-127"/>
                        <a:ea typeface="굴림체" panose="020B0609000101010101" pitchFamily="49" charset="-127"/>
                        <a:cs typeface="+mn-cs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091070"/>
                  </a:ext>
                </a:extLst>
              </a:tr>
              <a:tr h="4764916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282859"/>
                  </a:ext>
                </a:extLst>
              </a:tr>
              <a:tr h="104431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  <a:cs typeface="+mn-cs"/>
                        </a:rPr>
                        <a:t>1. </a:t>
                      </a:r>
                      <a:r>
                        <a:rPr lang="ko-KR" altLang="en-US" sz="1200" kern="1200" dirty="0" err="1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  <a:cs typeface="+mn-cs"/>
                        </a:rPr>
                        <a:t>무선랜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  <a:cs typeface="+mn-cs"/>
                        </a:rPr>
                        <a:t> 목록에서 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  <a:cs typeface="+mn-cs"/>
                        </a:rPr>
                        <a:t>‘KNU WiFi6’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  <a:cs typeface="+mn-cs"/>
                        </a:rPr>
                        <a:t>를 연결한다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  <a:cs typeface="+mn-cs"/>
                        </a:rPr>
                        <a:t>.</a:t>
                      </a:r>
                      <a:endParaRPr lang="ko-KR" altLang="en-US" sz="1200" kern="1200" dirty="0">
                        <a:solidFill>
                          <a:schemeClr val="tx1"/>
                        </a:solidFill>
                        <a:latin typeface="굴림체" panose="020B0609000101010101" pitchFamily="49" charset="-127"/>
                        <a:ea typeface="굴림체" panose="020B0609000101010101" pitchFamily="49" charset="-127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  <a:cs typeface="+mn-cs"/>
                        </a:rPr>
                        <a:t>2. 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  <a:cs typeface="+mn-cs"/>
                        </a:rPr>
                        <a:t>사용자 이름에 </a:t>
                      </a:r>
                      <a:r>
                        <a:rPr lang="ko-KR" altLang="en-US" sz="1200" kern="1200" dirty="0" err="1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  <a:cs typeface="+mn-cs"/>
                        </a:rPr>
                        <a:t>포털시스템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  <a:cs typeface="+mn-cs"/>
                        </a:rPr>
                        <a:t> 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  <a:cs typeface="+mn-cs"/>
                        </a:rPr>
                        <a:t>ID(</a:t>
                      </a:r>
                      <a:r>
                        <a:rPr lang="ko-KR" altLang="en-US" sz="1200" kern="1200" dirty="0" err="1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  <a:cs typeface="+mn-cs"/>
                        </a:rPr>
                        <a:t>사번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  <a:cs typeface="+mn-cs"/>
                        </a:rPr>
                        <a:t>), 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  <a:cs typeface="+mn-cs"/>
                        </a:rPr>
                        <a:t>암호에 </a:t>
                      </a:r>
                      <a:r>
                        <a:rPr lang="ko-KR" altLang="en-US" sz="1200" kern="1200" dirty="0" err="1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  <a:cs typeface="+mn-cs"/>
                        </a:rPr>
                        <a:t>포털시스템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  <a:cs typeface="+mn-cs"/>
                        </a:rPr>
                        <a:t> 비밀번호를 입력 후 확인한다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  <a:cs typeface="+mn-cs"/>
                        </a:rPr>
                        <a:t>.</a:t>
                      </a:r>
                      <a:endParaRPr lang="ko-KR" altLang="en-US" sz="1200" kern="1200" dirty="0">
                        <a:solidFill>
                          <a:schemeClr val="tx1"/>
                        </a:solidFill>
                        <a:latin typeface="굴림체" panose="020B0609000101010101" pitchFamily="49" charset="-127"/>
                        <a:ea typeface="굴림체" panose="020B0609000101010101" pitchFamily="49" charset="-127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  <a:cs typeface="+mn-cs"/>
                        </a:rPr>
                        <a:t>3. KNU WiFi6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  <a:cs typeface="+mn-cs"/>
                        </a:rPr>
                        <a:t>에 연결됨을 확인한다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  <a:cs typeface="+mn-cs"/>
                        </a:rPr>
                        <a:t>.</a:t>
                      </a:r>
                      <a:endParaRPr lang="ko-KR" altLang="en-US" sz="1200" kern="1200" dirty="0">
                        <a:solidFill>
                          <a:schemeClr val="tx1"/>
                        </a:solidFill>
                        <a:latin typeface="굴림체" panose="020B0609000101010101" pitchFamily="49" charset="-127"/>
                        <a:ea typeface="굴림체" panose="020B0609000101010101" pitchFamily="49" charset="-127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5610942"/>
                  </a:ext>
                </a:extLst>
              </a:tr>
            </a:tbl>
          </a:graphicData>
        </a:graphic>
      </p:graphicFrame>
      <p:pic>
        <p:nvPicPr>
          <p:cNvPr id="16" name="그림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2624" y="1033587"/>
            <a:ext cx="2530744" cy="4326577"/>
          </a:xfrm>
          <a:prstGeom prst="rect">
            <a:avLst/>
          </a:prstGeom>
        </p:spPr>
      </p:pic>
      <p:grpSp>
        <p:nvGrpSpPr>
          <p:cNvPr id="17" name="그룹 16"/>
          <p:cNvGrpSpPr/>
          <p:nvPr/>
        </p:nvGrpSpPr>
        <p:grpSpPr>
          <a:xfrm>
            <a:off x="1856394" y="1026632"/>
            <a:ext cx="2538053" cy="4333532"/>
            <a:chOff x="1856394" y="884585"/>
            <a:chExt cx="2538053" cy="4333532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56394" y="884585"/>
              <a:ext cx="2538053" cy="4333532"/>
            </a:xfrm>
            <a:prstGeom prst="rect">
              <a:avLst/>
            </a:prstGeom>
          </p:spPr>
        </p:pic>
        <p:sp>
          <p:nvSpPr>
            <p:cNvPr id="19" name="직사각형 18"/>
            <p:cNvSpPr/>
            <p:nvPr/>
          </p:nvSpPr>
          <p:spPr>
            <a:xfrm>
              <a:off x="1908699" y="2343706"/>
              <a:ext cx="2423604" cy="949910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5230926" y="1033587"/>
            <a:ext cx="2525218" cy="4326577"/>
            <a:chOff x="5230926" y="891540"/>
            <a:chExt cx="2525218" cy="4326577"/>
          </a:xfrm>
        </p:grpSpPr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0926" y="891540"/>
              <a:ext cx="2525218" cy="4326577"/>
            </a:xfrm>
            <a:prstGeom prst="rect">
              <a:avLst/>
            </a:prstGeom>
          </p:spPr>
        </p:pic>
        <p:sp>
          <p:nvSpPr>
            <p:cNvPr id="22" name="직사각형 21"/>
            <p:cNvSpPr/>
            <p:nvPr/>
          </p:nvSpPr>
          <p:spPr>
            <a:xfrm>
              <a:off x="5610688" y="3080551"/>
              <a:ext cx="2041864" cy="257453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 smtClean="0">
                  <a:solidFill>
                    <a:srgbClr val="FF0000"/>
                  </a:solidFill>
                </a:rPr>
                <a:t>             </a:t>
              </a:r>
              <a:r>
                <a:rPr lang="ko-KR" altLang="en-US" sz="1200" dirty="0" err="1" smtClean="0">
                  <a:solidFill>
                    <a:srgbClr val="FF0000"/>
                  </a:solidFill>
                </a:rPr>
                <a:t>포털시스템</a:t>
              </a:r>
              <a:r>
                <a:rPr lang="ko-KR" altLang="en-US" sz="1200" dirty="0" smtClean="0">
                  <a:solidFill>
                    <a:srgbClr val="FF0000"/>
                  </a:solidFill>
                </a:rPr>
                <a:t> </a:t>
              </a:r>
              <a:r>
                <a:rPr lang="en-US" altLang="ko-KR" sz="1200" dirty="0" smtClean="0">
                  <a:solidFill>
                    <a:srgbClr val="FF0000"/>
                  </a:solidFill>
                </a:rPr>
                <a:t>ID</a:t>
              </a:r>
              <a:endParaRPr lang="ko-KR" altLang="en-US" sz="1200" dirty="0">
                <a:solidFill>
                  <a:srgbClr val="FF0000"/>
                </a:solidFill>
              </a:endParaRPr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5610688" y="3383329"/>
              <a:ext cx="2041864" cy="212127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 smtClean="0">
                  <a:solidFill>
                    <a:srgbClr val="FF0000"/>
                  </a:solidFill>
                </a:rPr>
                <a:t>     </a:t>
              </a:r>
              <a:r>
                <a:rPr lang="ko-KR" altLang="en-US" sz="1200" dirty="0" err="1" smtClean="0">
                  <a:solidFill>
                    <a:srgbClr val="FF0000"/>
                  </a:solidFill>
                </a:rPr>
                <a:t>포털시스템</a:t>
              </a:r>
              <a:r>
                <a:rPr lang="ko-KR" altLang="en-US" sz="1200" dirty="0" smtClean="0">
                  <a:solidFill>
                    <a:srgbClr val="FF0000"/>
                  </a:solidFill>
                </a:rPr>
                <a:t> 비밀번호</a:t>
              </a:r>
              <a:endParaRPr lang="ko-KR" altLang="en-US" sz="1200" dirty="0">
                <a:solidFill>
                  <a:srgbClr val="FF0000"/>
                </a:solidFill>
              </a:endParaRPr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5610688" y="3736259"/>
              <a:ext cx="1003176" cy="239697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91695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</TotalTime>
  <Words>147</Words>
  <Application>Microsoft Office PowerPoint</Application>
  <PresentationFormat>와이드스크린</PresentationFormat>
  <Paragraphs>18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7" baseType="lpstr">
      <vt:lpstr>굴림체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윤석인</dc:creator>
  <cp:lastModifiedBy>Windows 사용자</cp:lastModifiedBy>
  <cp:revision>15</cp:revision>
  <dcterms:created xsi:type="dcterms:W3CDTF">2021-02-17T07:50:00Z</dcterms:created>
  <dcterms:modified xsi:type="dcterms:W3CDTF">2021-03-26T07:49:18Z</dcterms:modified>
</cp:coreProperties>
</file>